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274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53896" y="1004951"/>
            <a:ext cx="3850656" cy="431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77368">
              <a:lnSpc>
                <a:spcPts val="1500"/>
              </a:lnSpc>
              <a:spcBef>
                <a:spcPts val="0"/>
              </a:spcBef>
            </a:pPr>
            <a:r>
              <a:rPr lang="en-US" altLang="zh-CN" sz="1596" b="1" i="0" dirty="0">
                <a:solidFill>
                  <a:srgbClr val="003366"/>
                </a:solidFill>
                <a:latin typeface="Calibri Bold" pitchFamily="18" charset="0"/>
                <a:cs typeface="Calibri Bold" pitchFamily="18" charset="0"/>
              </a:rPr>
              <a:t>Il Codice del Terzo Settore e il RUNTS:</a:t>
            </a:r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596" b="1" i="0" dirty="0">
                <a:solidFill>
                  <a:srgbClr val="003366"/>
                </a:solidFill>
                <a:latin typeface="Calibri Bold" pitchFamily="18" charset="0"/>
                <a:cs typeface="Calibri Bold" pitchFamily="18" charset="0"/>
              </a:rPr>
              <a:t>dalla riforma alla gestione operativa digitale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5072" y="9005088"/>
            <a:ext cx="1447866" cy="1651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</a:pPr>
            <a:r>
              <a:rPr lang="en-US" altLang="zh-CN" sz="1356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Con il patrociniodi:</a:t>
            </a:r>
          </a:p>
        </p:txBody>
      </p:sp>
      <p:pic>
        <p:nvPicPr>
          <p:cNvPr id="4" name="Picture 4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" y="8833104"/>
            <a:ext cx="6899148" cy="173851"/>
          </a:xfrm>
          <a:prstGeom prst="rect">
            <a:avLst/>
          </a:prstGeom>
          <a:noFill/>
        </p:spPr>
      </p:pic>
      <p:sp>
        <p:nvSpPr>
          <p:cNvPr id="5" name="Freeform 5"/>
          <p:cNvSpPr/>
          <p:nvPr/>
        </p:nvSpPr>
        <p:spPr>
          <a:xfrm>
            <a:off x="23948" y="8858125"/>
            <a:ext cx="6810122" cy="82649"/>
          </a:xfrm>
          <a:custGeom>
            <a:avLst/>
            <a:gdLst>
              <a:gd name="connsiteX0" fmla="*/ 0 w 6810122"/>
              <a:gd name="connsiteY0" fmla="*/ 82649 h 82649"/>
              <a:gd name="connsiteX1" fmla="*/ 6810122 w 6810122"/>
              <a:gd name="connsiteY1" fmla="*/ 82649 h 82649"/>
              <a:gd name="connsiteX2" fmla="*/ 6810122 w 6810122"/>
              <a:gd name="connsiteY2" fmla="*/ 0 h 82649"/>
              <a:gd name="connsiteX3" fmla="*/ 0 w 6810122"/>
              <a:gd name="connsiteY3" fmla="*/ 0 h 826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810122" h="82649">
                <a:moveTo>
                  <a:pt x="0" y="82649"/>
                </a:moveTo>
                <a:lnTo>
                  <a:pt x="6810121" y="82649"/>
                </a:lnTo>
                <a:lnTo>
                  <a:pt x="68101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>
              <a:alpha val="100000"/>
            </a:srgbClr>
          </a:solidFill>
          <a:ln w="12700" cap="flat">
            <a:solidFill>
              <a:srgbClr val="000000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6" name="Freeform 6"/>
          <p:cNvSpPr/>
          <p:nvPr/>
        </p:nvSpPr>
        <p:spPr>
          <a:xfrm>
            <a:off x="23948" y="8858125"/>
            <a:ext cx="6810122" cy="82649"/>
          </a:xfrm>
          <a:custGeom>
            <a:avLst/>
            <a:gdLst>
              <a:gd name="connsiteX0" fmla="*/ 0 w 6810122"/>
              <a:gd name="connsiteY0" fmla="*/ 82649 h 82649"/>
              <a:gd name="connsiteX1" fmla="*/ 6810122 w 6810122"/>
              <a:gd name="connsiteY1" fmla="*/ 82649 h 82649"/>
              <a:gd name="connsiteX2" fmla="*/ 6810122 w 6810122"/>
              <a:gd name="connsiteY2" fmla="*/ 0 h 82649"/>
              <a:gd name="connsiteX3" fmla="*/ 0 w 6810122"/>
              <a:gd name="connsiteY3" fmla="*/ 0 h 826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810122" h="82649">
                <a:moveTo>
                  <a:pt x="0" y="82649"/>
                </a:moveTo>
                <a:lnTo>
                  <a:pt x="6810121" y="82649"/>
                </a:lnTo>
                <a:lnTo>
                  <a:pt x="681012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flat">
            <a:solidFill>
              <a:srgbClr val="4A7EBB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7" name="Picture 7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972" y="1691640"/>
            <a:ext cx="459486" cy="374142"/>
          </a:xfrm>
          <a:prstGeom prst="rect">
            <a:avLst/>
          </a:prstGeom>
          <a:noFill/>
        </p:spPr>
      </p:pic>
      <p:sp>
        <p:nvSpPr>
          <p:cNvPr id="8" name="TextBox 8"/>
          <p:cNvSpPr txBox="1"/>
          <p:nvPr/>
        </p:nvSpPr>
        <p:spPr>
          <a:xfrm>
            <a:off x="548335" y="1786763"/>
            <a:ext cx="1421694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12 Luglio 2025  |  </a:t>
            </a:r>
          </a:p>
        </p:txBody>
      </p:sp>
      <p:pic>
        <p:nvPicPr>
          <p:cNvPr id="9" name="Picture 9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2788" y="1691640"/>
            <a:ext cx="459486" cy="374142"/>
          </a:xfrm>
          <a:prstGeom prst="rect">
            <a:avLst/>
          </a:prstGeom>
          <a:noFill/>
        </p:spPr>
      </p:pic>
      <p:sp>
        <p:nvSpPr>
          <p:cNvPr id="10" name="TextBox 10"/>
          <p:cNvSpPr txBox="1"/>
          <p:nvPr/>
        </p:nvSpPr>
        <p:spPr>
          <a:xfrm>
            <a:off x="2125980" y="1786763"/>
            <a:ext cx="321333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Sala ConferenzeHotel Federico II –Enna  |  </a:t>
            </a:r>
          </a:p>
        </p:txBody>
      </p:sp>
      <p:pic>
        <p:nvPicPr>
          <p:cNvPr id="11" name="Picture 11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7028" y="1691640"/>
            <a:ext cx="459486" cy="374142"/>
          </a:xfrm>
          <a:prstGeom prst="rect">
            <a:avLst/>
          </a:prstGeom>
          <a:noFill/>
        </p:spPr>
      </p:pic>
      <p:sp>
        <p:nvSpPr>
          <p:cNvPr id="12" name="TextBox 12"/>
          <p:cNvSpPr txBox="1"/>
          <p:nvPr/>
        </p:nvSpPr>
        <p:spPr>
          <a:xfrm>
            <a:off x="5569585" y="1786763"/>
            <a:ext cx="122787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Dalle ore 10:00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4871" y="1998599"/>
            <a:ext cx="3495238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Modera Vito Puccio-Consigliere Avis Nazionale</a:t>
            </a:r>
          </a:p>
        </p:txBody>
      </p:sp>
      <p:pic>
        <p:nvPicPr>
          <p:cNvPr id="14" name="Picture 14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6972" y="2331720"/>
            <a:ext cx="459486" cy="374142"/>
          </a:xfrm>
          <a:prstGeom prst="rect">
            <a:avLst/>
          </a:prstGeom>
          <a:noFill/>
        </p:spPr>
      </p:pic>
      <p:sp>
        <p:nvSpPr>
          <p:cNvPr id="15" name="TextBox 15"/>
          <p:cNvSpPr txBox="1"/>
          <p:nvPr/>
        </p:nvSpPr>
        <p:spPr>
          <a:xfrm>
            <a:off x="264871" y="2426843"/>
            <a:ext cx="4425113" cy="9906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3464"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10:00 – Saluti istituzionali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Salvatore Calafiore –Presidente AVIS Regionale Sicilia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Maurizio Gatto –Delegato FormazioneAVIS Regionale Sicilia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Emilio Russo-Delegato RUNTS Avis Regionale Sicilia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Presidenti CSV Palermo, Catania, Messina</a:t>
            </a:r>
          </a:p>
        </p:txBody>
      </p:sp>
      <p:pic>
        <p:nvPicPr>
          <p:cNvPr id="16" name="Picture 16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6972" y="3611880"/>
            <a:ext cx="459486" cy="374142"/>
          </a:xfrm>
          <a:prstGeom prst="rect">
            <a:avLst/>
          </a:prstGeom>
          <a:noFill/>
        </p:spPr>
      </p:pic>
      <p:sp>
        <p:nvSpPr>
          <p:cNvPr id="17" name="TextBox 17"/>
          <p:cNvSpPr txBox="1"/>
          <p:nvPr/>
        </p:nvSpPr>
        <p:spPr>
          <a:xfrm>
            <a:off x="548335" y="3707384"/>
            <a:ext cx="4191352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10:30 – La riformadel Terzo Settore: a che punto siamo?</a:t>
            </a:r>
          </a:p>
        </p:txBody>
      </p:sp>
      <p:pic>
        <p:nvPicPr>
          <p:cNvPr id="18" name="Picture 18"/>
          <p:cNvPicPr>
            <a:picLocks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972" y="3825240"/>
            <a:ext cx="459486" cy="374142"/>
          </a:xfrm>
          <a:prstGeom prst="rect">
            <a:avLst/>
          </a:prstGeom>
          <a:noFill/>
        </p:spPr>
      </p:pic>
      <p:sp>
        <p:nvSpPr>
          <p:cNvPr id="19" name="TextBox 19"/>
          <p:cNvSpPr txBox="1"/>
          <p:nvPr/>
        </p:nvSpPr>
        <p:spPr>
          <a:xfrm>
            <a:off x="548335" y="3920744"/>
            <a:ext cx="253861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Dott. Giuseppe Campana (online)</a:t>
            </a:r>
          </a:p>
        </p:txBody>
      </p:sp>
      <p:pic>
        <p:nvPicPr>
          <p:cNvPr id="20" name="Picture 20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6972" y="4251961"/>
            <a:ext cx="459486" cy="374142"/>
          </a:xfrm>
          <a:prstGeom prst="rect">
            <a:avLst/>
          </a:prstGeom>
          <a:noFill/>
        </p:spPr>
      </p:pic>
      <p:sp>
        <p:nvSpPr>
          <p:cNvPr id="21" name="TextBox 21"/>
          <p:cNvSpPr txBox="1"/>
          <p:nvPr/>
        </p:nvSpPr>
        <p:spPr>
          <a:xfrm>
            <a:off x="548335" y="4347464"/>
            <a:ext cx="446059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10:50 – Il RUNTS: struttura, funzione e riferimenti normativi</a:t>
            </a:r>
          </a:p>
        </p:txBody>
      </p:sp>
      <p:pic>
        <p:nvPicPr>
          <p:cNvPr id="22" name="Picture 22"/>
          <p:cNvPicPr>
            <a:picLocks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972" y="4465320"/>
            <a:ext cx="459486" cy="374142"/>
          </a:xfrm>
          <a:prstGeom prst="rect">
            <a:avLst/>
          </a:prstGeom>
          <a:noFill/>
        </p:spPr>
      </p:pic>
      <p:sp>
        <p:nvSpPr>
          <p:cNvPr id="23" name="TextBox 23"/>
          <p:cNvSpPr txBox="1"/>
          <p:nvPr/>
        </p:nvSpPr>
        <p:spPr>
          <a:xfrm>
            <a:off x="548335" y="4560824"/>
            <a:ext cx="310064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Dott. Nino Maggio / Avv. Gabriele Sorace</a:t>
            </a:r>
          </a:p>
        </p:txBody>
      </p:sp>
      <p:pic>
        <p:nvPicPr>
          <p:cNvPr id="24" name="Picture 24"/>
          <p:cNvPicPr>
            <a:picLocks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6972" y="4892040"/>
            <a:ext cx="459486" cy="374142"/>
          </a:xfrm>
          <a:prstGeom prst="rect">
            <a:avLst/>
          </a:prstGeom>
          <a:noFill/>
        </p:spPr>
      </p:pic>
      <p:sp>
        <p:nvSpPr>
          <p:cNvPr id="25" name="TextBox 25"/>
          <p:cNvSpPr txBox="1"/>
          <p:nvPr/>
        </p:nvSpPr>
        <p:spPr>
          <a:xfrm>
            <a:off x="548335" y="4987315"/>
            <a:ext cx="475557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6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11:10 – Iscrizionedegli ETS al RUNTS e novità sul depositobilanci</a:t>
            </a:r>
          </a:p>
        </p:txBody>
      </p:sp>
      <p:pic>
        <p:nvPicPr>
          <p:cNvPr id="26" name="Picture 26"/>
          <p:cNvPicPr>
            <a:picLocks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972" y="5105400"/>
            <a:ext cx="459486" cy="374142"/>
          </a:xfrm>
          <a:prstGeom prst="rect">
            <a:avLst/>
          </a:prstGeom>
          <a:noFill/>
        </p:spPr>
      </p:pic>
      <p:sp>
        <p:nvSpPr>
          <p:cNvPr id="27" name="TextBox 27"/>
          <p:cNvSpPr txBox="1"/>
          <p:nvPr/>
        </p:nvSpPr>
        <p:spPr>
          <a:xfrm>
            <a:off x="548335" y="5201158"/>
            <a:ext cx="2361021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Dott. Andrea Cascino –CESVOP</a:t>
            </a:r>
          </a:p>
        </p:txBody>
      </p:sp>
      <p:pic>
        <p:nvPicPr>
          <p:cNvPr id="28" name="Picture 28"/>
          <p:cNvPicPr>
            <a:picLocks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6972" y="5532120"/>
            <a:ext cx="459486" cy="374142"/>
          </a:xfrm>
          <a:prstGeom prst="rect">
            <a:avLst/>
          </a:prstGeom>
          <a:noFill/>
        </p:spPr>
      </p:pic>
      <p:sp>
        <p:nvSpPr>
          <p:cNvPr id="29" name="TextBox 29"/>
          <p:cNvSpPr txBox="1"/>
          <p:nvPr/>
        </p:nvSpPr>
        <p:spPr>
          <a:xfrm>
            <a:off x="548335" y="5627878"/>
            <a:ext cx="1636020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11:30 – Coffee Break</a:t>
            </a:r>
          </a:p>
        </p:txBody>
      </p:sp>
      <p:pic>
        <p:nvPicPr>
          <p:cNvPr id="30" name="Picture 30"/>
          <p:cNvPicPr>
            <a:picLocks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6972" y="5958840"/>
            <a:ext cx="459486" cy="374142"/>
          </a:xfrm>
          <a:prstGeom prst="rect">
            <a:avLst/>
          </a:prstGeom>
          <a:noFill/>
        </p:spPr>
      </p:pic>
      <p:sp>
        <p:nvSpPr>
          <p:cNvPr id="31" name="TextBox 31"/>
          <p:cNvSpPr txBox="1"/>
          <p:nvPr/>
        </p:nvSpPr>
        <p:spPr>
          <a:xfrm>
            <a:off x="548335" y="6054598"/>
            <a:ext cx="5003010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11:50 – Cos’èe come funzionaVerif!co: la gestione digitale degli ETS</a:t>
            </a:r>
          </a:p>
        </p:txBody>
      </p:sp>
      <p:pic>
        <p:nvPicPr>
          <p:cNvPr id="32" name="Picture 32"/>
          <p:cNvPicPr>
            <a:picLocks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972" y="6172200"/>
            <a:ext cx="459486" cy="374142"/>
          </a:xfrm>
          <a:prstGeom prst="rect">
            <a:avLst/>
          </a:prstGeom>
          <a:noFill/>
        </p:spPr>
      </p:pic>
      <p:sp>
        <p:nvSpPr>
          <p:cNvPr id="33" name="TextBox 33"/>
          <p:cNvSpPr txBox="1"/>
          <p:nvPr/>
        </p:nvSpPr>
        <p:spPr>
          <a:xfrm>
            <a:off x="548335" y="6267958"/>
            <a:ext cx="421310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Dott. Davide Alessandrelli –CofondatoreVerif!co (online)</a:t>
            </a:r>
          </a:p>
        </p:txBody>
      </p:sp>
      <p:pic>
        <p:nvPicPr>
          <p:cNvPr id="34" name="Picture 34"/>
          <p:cNvPicPr>
            <a:picLocks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6972" y="6598920"/>
            <a:ext cx="459486" cy="374142"/>
          </a:xfrm>
          <a:prstGeom prst="rect">
            <a:avLst/>
          </a:prstGeom>
          <a:noFill/>
        </p:spPr>
      </p:pic>
      <p:sp>
        <p:nvSpPr>
          <p:cNvPr id="35" name="TextBox 35"/>
          <p:cNvSpPr txBox="1"/>
          <p:nvPr/>
        </p:nvSpPr>
        <p:spPr>
          <a:xfrm>
            <a:off x="548335" y="6694677"/>
            <a:ext cx="2170231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12:30 – Domandee dibattito</a:t>
            </a:r>
          </a:p>
        </p:txBody>
      </p:sp>
      <p:pic>
        <p:nvPicPr>
          <p:cNvPr id="36" name="Picture 36"/>
          <p:cNvPicPr>
            <a:picLocks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6972" y="6812280"/>
            <a:ext cx="459486" cy="374142"/>
          </a:xfrm>
          <a:prstGeom prst="rect">
            <a:avLst/>
          </a:prstGeom>
          <a:noFill/>
        </p:spPr>
      </p:pic>
      <p:sp>
        <p:nvSpPr>
          <p:cNvPr id="37" name="TextBox 37"/>
          <p:cNvSpPr txBox="1"/>
          <p:nvPr/>
        </p:nvSpPr>
        <p:spPr>
          <a:xfrm>
            <a:off x="548335" y="6908419"/>
            <a:ext cx="1671682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13:00 – Pausa pranzo</a:t>
            </a:r>
          </a:p>
        </p:txBody>
      </p:sp>
      <p:pic>
        <p:nvPicPr>
          <p:cNvPr id="38" name="Picture 38"/>
          <p:cNvPicPr>
            <a:picLocks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6972" y="7239000"/>
            <a:ext cx="459486" cy="374142"/>
          </a:xfrm>
          <a:prstGeom prst="rect">
            <a:avLst/>
          </a:prstGeom>
          <a:noFill/>
        </p:spPr>
      </p:pic>
      <p:sp>
        <p:nvSpPr>
          <p:cNvPr id="39" name="TextBox 39"/>
          <p:cNvSpPr txBox="1"/>
          <p:nvPr/>
        </p:nvSpPr>
        <p:spPr>
          <a:xfrm>
            <a:off x="548335" y="7335138"/>
            <a:ext cx="4276939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15:00 – Sessionepratica su Verif!co: utilizzo e funzionalità</a:t>
            </a:r>
          </a:p>
        </p:txBody>
      </p:sp>
      <p:pic>
        <p:nvPicPr>
          <p:cNvPr id="40" name="Picture 40"/>
          <p:cNvPicPr>
            <a:picLocks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972" y="7452361"/>
            <a:ext cx="459486" cy="374142"/>
          </a:xfrm>
          <a:prstGeom prst="rect">
            <a:avLst/>
          </a:prstGeom>
          <a:noFill/>
        </p:spPr>
      </p:pic>
      <p:sp>
        <p:nvSpPr>
          <p:cNvPr id="41" name="TextBox 41"/>
          <p:cNvSpPr txBox="1"/>
          <p:nvPr/>
        </p:nvSpPr>
        <p:spPr>
          <a:xfrm>
            <a:off x="548335" y="7548499"/>
            <a:ext cx="2452671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Amas Mariella –Operatore CVSE</a:t>
            </a:r>
          </a:p>
        </p:txBody>
      </p:sp>
      <p:pic>
        <p:nvPicPr>
          <p:cNvPr id="42" name="Picture 42"/>
          <p:cNvPicPr>
            <a:picLocks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6972" y="7879080"/>
            <a:ext cx="459486" cy="374142"/>
          </a:xfrm>
          <a:prstGeom prst="rect">
            <a:avLst/>
          </a:prstGeom>
          <a:noFill/>
        </p:spPr>
      </p:pic>
      <p:sp>
        <p:nvSpPr>
          <p:cNvPr id="43" name="TextBox 43"/>
          <p:cNvSpPr txBox="1"/>
          <p:nvPr/>
        </p:nvSpPr>
        <p:spPr>
          <a:xfrm>
            <a:off x="548335" y="7975219"/>
            <a:ext cx="398219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15:30 – Tavola rotonda con Presidenti e Direttori CSV</a:t>
            </a:r>
          </a:p>
        </p:txBody>
      </p:sp>
      <p:pic>
        <p:nvPicPr>
          <p:cNvPr id="44" name="Picture 44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6972" y="8098537"/>
            <a:ext cx="276606" cy="374142"/>
          </a:xfrm>
          <a:prstGeom prst="rect">
            <a:avLst/>
          </a:prstGeom>
          <a:noFill/>
        </p:spPr>
      </p:pic>
      <p:sp>
        <p:nvSpPr>
          <p:cNvPr id="45" name="TextBox 45"/>
          <p:cNvSpPr txBox="1"/>
          <p:nvPr/>
        </p:nvSpPr>
        <p:spPr>
          <a:xfrm>
            <a:off x="327355" y="8187055"/>
            <a:ext cx="1314175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Giuditta Petrillo </a:t>
            </a:r>
          </a:p>
        </p:txBody>
      </p:sp>
      <p:pic>
        <p:nvPicPr>
          <p:cNvPr id="46" name="Picture 46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09700" y="8098537"/>
            <a:ext cx="276606" cy="374142"/>
          </a:xfrm>
          <a:prstGeom prst="rect">
            <a:avLst/>
          </a:prstGeom>
          <a:noFill/>
        </p:spPr>
      </p:pic>
      <p:sp>
        <p:nvSpPr>
          <p:cNvPr id="47" name="TextBox 47"/>
          <p:cNvSpPr txBox="1"/>
          <p:nvPr/>
        </p:nvSpPr>
        <p:spPr>
          <a:xfrm>
            <a:off x="1621536" y="8187055"/>
            <a:ext cx="966830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Salvo Raffa </a:t>
            </a:r>
          </a:p>
        </p:txBody>
      </p:sp>
      <p:pic>
        <p:nvPicPr>
          <p:cNvPr id="48" name="Picture 48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351532" y="8098537"/>
            <a:ext cx="276606" cy="374142"/>
          </a:xfrm>
          <a:prstGeom prst="rect">
            <a:avLst/>
          </a:prstGeom>
          <a:noFill/>
        </p:spPr>
      </p:pic>
      <p:sp>
        <p:nvSpPr>
          <p:cNvPr id="49" name="TextBox 49"/>
          <p:cNvSpPr txBox="1"/>
          <p:nvPr/>
        </p:nvSpPr>
        <p:spPr>
          <a:xfrm>
            <a:off x="2562098" y="8187055"/>
            <a:ext cx="145521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Santino Mondello </a:t>
            </a:r>
          </a:p>
        </p:txBody>
      </p:sp>
      <p:pic>
        <p:nvPicPr>
          <p:cNvPr id="50" name="Picture 50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81044" y="8098537"/>
            <a:ext cx="276606" cy="374142"/>
          </a:xfrm>
          <a:prstGeom prst="rect">
            <a:avLst/>
          </a:prstGeom>
          <a:noFill/>
        </p:spPr>
      </p:pic>
      <p:sp>
        <p:nvSpPr>
          <p:cNvPr id="51" name="TextBox 51"/>
          <p:cNvSpPr txBox="1"/>
          <p:nvPr/>
        </p:nvSpPr>
        <p:spPr>
          <a:xfrm>
            <a:off x="3993515" y="8187055"/>
            <a:ext cx="131114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Rosario Ceraolo </a:t>
            </a:r>
          </a:p>
        </p:txBody>
      </p:sp>
      <p:pic>
        <p:nvPicPr>
          <p:cNvPr id="52" name="Picture 52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67300" y="8098537"/>
            <a:ext cx="276606" cy="374142"/>
          </a:xfrm>
          <a:prstGeom prst="rect">
            <a:avLst/>
          </a:prstGeom>
          <a:noFill/>
        </p:spPr>
      </p:pic>
      <p:sp>
        <p:nvSpPr>
          <p:cNvPr id="53" name="TextBox 53"/>
          <p:cNvSpPr txBox="1"/>
          <p:nvPr/>
        </p:nvSpPr>
        <p:spPr>
          <a:xfrm>
            <a:off x="5280025" y="8187055"/>
            <a:ext cx="1493552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SalvatoreCalafiore </a:t>
            </a:r>
          </a:p>
        </p:txBody>
      </p:sp>
      <p:pic>
        <p:nvPicPr>
          <p:cNvPr id="54" name="Picture 54"/>
          <p:cNvPicPr>
            <a:picLocks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6972" y="8311896"/>
            <a:ext cx="276606" cy="374142"/>
          </a:xfrm>
          <a:prstGeom prst="rect">
            <a:avLst/>
          </a:prstGeom>
          <a:noFill/>
        </p:spPr>
      </p:pic>
      <p:sp>
        <p:nvSpPr>
          <p:cNvPr id="55" name="TextBox 55"/>
          <p:cNvSpPr txBox="1"/>
          <p:nvPr/>
        </p:nvSpPr>
        <p:spPr>
          <a:xfrm>
            <a:off x="368503" y="8400414"/>
            <a:ext cx="2597814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Nino Maggio –UfficioRUNTS Sicilia</a:t>
            </a:r>
          </a:p>
        </p:txBody>
      </p:sp>
      <p:pic>
        <p:nvPicPr>
          <p:cNvPr id="56" name="Picture 56"/>
          <p:cNvPicPr>
            <a:picLocks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56972" y="8519161"/>
            <a:ext cx="459486" cy="374142"/>
          </a:xfrm>
          <a:prstGeom prst="rect">
            <a:avLst/>
          </a:prstGeom>
          <a:noFill/>
        </p:spPr>
      </p:pic>
      <p:sp>
        <p:nvSpPr>
          <p:cNvPr id="57" name="TextBox 57"/>
          <p:cNvSpPr txBox="1"/>
          <p:nvPr/>
        </p:nvSpPr>
        <p:spPr>
          <a:xfrm>
            <a:off x="548335" y="8615020"/>
            <a:ext cx="1540185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6" b="0" i="0" dirty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16:30 – Conclusioni</a:t>
            </a:r>
          </a:p>
        </p:txBody>
      </p:sp>
      <p:pic>
        <p:nvPicPr>
          <p:cNvPr id="58" name="Picture 58"/>
          <p:cNvPicPr>
            <a:picLocks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09600" y="9144000"/>
            <a:ext cx="914400" cy="609600"/>
          </a:xfrm>
          <a:prstGeom prst="rect">
            <a:avLst/>
          </a:prstGeom>
          <a:noFill/>
        </p:spPr>
      </p:pic>
      <p:pic>
        <p:nvPicPr>
          <p:cNvPr id="60" name="Picture 60"/>
          <p:cNvPicPr>
            <a:picLocks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139696" y="-114300"/>
            <a:ext cx="3119628" cy="1304417"/>
          </a:xfrm>
          <a:prstGeom prst="rect">
            <a:avLst/>
          </a:prstGeom>
          <a:noFill/>
        </p:spPr>
      </p:pic>
      <p:pic>
        <p:nvPicPr>
          <p:cNvPr id="61" name="Picture 61"/>
          <p:cNvPicPr>
            <a:picLocks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336800" y="76200"/>
            <a:ext cx="2552700" cy="736600"/>
          </a:xfrm>
          <a:prstGeom prst="rect">
            <a:avLst/>
          </a:prstGeom>
          <a:noFill/>
        </p:spPr>
      </p:pic>
      <p:pic>
        <p:nvPicPr>
          <p:cNvPr id="62" name="Picture 62"/>
          <p:cNvPicPr>
            <a:picLocks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532126" y="9057258"/>
            <a:ext cx="1793875" cy="690118"/>
          </a:xfrm>
          <a:prstGeom prst="rect">
            <a:avLst/>
          </a:prstGeom>
          <a:noFill/>
        </p:spPr>
      </p:pic>
      <p:pic>
        <p:nvPicPr>
          <p:cNvPr id="63" name="Immagine 62">
            <a:extLst>
              <a:ext uri="{FF2B5EF4-FFF2-40B4-BE49-F238E27FC236}">
                <a16:creationId xmlns:a16="http://schemas.microsoft.com/office/drawing/2014/main" id="{9504B84B-7729-D326-4746-D431F668F5B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22725" y="9047239"/>
            <a:ext cx="1060796" cy="62794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202</Words>
  <Application>Microsoft Office PowerPoint</Application>
  <PresentationFormat>A4 (21x29,7 cm)</PresentationFormat>
  <Paragraphs>33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Bold</vt:lpstr>
      <vt:lpstr>Office Theme</vt:lpstr>
      <vt:lpstr>Presentazione standard di PowerPoint</vt:lpstr>
    </vt:vector>
  </TitlesOfParts>
  <Manager>Microsoft</Manager>
  <Company>SIA Webby, Powered by Flyingbee PDF SDK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core.xml</dc:title>
  <dc:creator>SIA Webby</dc:creator>
  <cp:lastModifiedBy>Crucetta  Anna Rita</cp:lastModifiedBy>
  <cp:revision>4</cp:revision>
  <dcterms:created xsi:type="dcterms:W3CDTF">2025-07-08T10:42:59Z</dcterms:created>
  <dcterms:modified xsi:type="dcterms:W3CDTF">2025-07-08T08:48:52Z</dcterms:modified>
</cp:coreProperties>
</file>